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33" r:id="rId2"/>
    <p:sldId id="534" r:id="rId3"/>
    <p:sldId id="535" r:id="rId4"/>
    <p:sldId id="536" r:id="rId5"/>
    <p:sldId id="537" r:id="rId6"/>
    <p:sldId id="538" r:id="rId7"/>
    <p:sldId id="539" r:id="rId8"/>
  </p:sldIdLst>
  <p:sldSz cx="12192000" cy="6858000"/>
  <p:notesSz cx="92233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Grieco" initials="A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595959"/>
    <a:srgbClr val="C149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92082-0072-6FA9-8670-EB3FB78F8390}" v="50" dt="2026-03-23T17:35:50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119" d="100"/>
          <a:sy n="119" d="100"/>
        </p:scale>
        <p:origin x="5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Frankie" userId="S::frankie.li@childrens.harvard.edu::368e9055-504e-46fd-9215-381a33311b75" providerId="AD" clId="Web-{D0292082-0072-6FA9-8670-EB3FB78F8390}"/>
    <pc:docChg chg="modSld sldOrd">
      <pc:chgData name="Li, Frankie" userId="S::frankie.li@childrens.harvard.edu::368e9055-504e-46fd-9215-381a33311b75" providerId="AD" clId="Web-{D0292082-0072-6FA9-8670-EB3FB78F8390}" dt="2026-03-23T17:35:50.458" v="48"/>
      <pc:docMkLst>
        <pc:docMk/>
      </pc:docMkLst>
      <pc:sldChg chg="modSp ord">
        <pc:chgData name="Li, Frankie" userId="S::frankie.li@childrens.harvard.edu::368e9055-504e-46fd-9215-381a33311b75" providerId="AD" clId="Web-{D0292082-0072-6FA9-8670-EB3FB78F8390}" dt="2026-03-23T17:35:47.083" v="47"/>
        <pc:sldMkLst>
          <pc:docMk/>
          <pc:sldMk cId="2519337450" sldId="534"/>
        </pc:sldMkLst>
        <pc:spChg chg="mod">
          <ac:chgData name="Li, Frankie" userId="S::frankie.li@childrens.harvard.edu::368e9055-504e-46fd-9215-381a33311b75" providerId="AD" clId="Web-{D0292082-0072-6FA9-8670-EB3FB78F8390}" dt="2026-03-23T16:57:22.056" v="44" actId="20577"/>
          <ac:spMkLst>
            <pc:docMk/>
            <pc:sldMk cId="2519337450" sldId="534"/>
            <ac:spMk id="9" creationId="{7D33558A-964F-6AE2-C626-C35D12EA2485}"/>
          </ac:spMkLst>
        </pc:spChg>
      </pc:sldChg>
      <pc:sldChg chg="ord">
        <pc:chgData name="Li, Frankie" userId="S::frankie.li@childrens.harvard.edu::368e9055-504e-46fd-9215-381a33311b75" providerId="AD" clId="Web-{D0292082-0072-6FA9-8670-EB3FB78F8390}" dt="2026-03-23T17:35:50.458" v="48"/>
        <pc:sldMkLst>
          <pc:docMk/>
          <pc:sldMk cId="1797631356" sldId="535"/>
        </pc:sldMkLst>
      </pc:sldChg>
      <pc:sldChg chg="modSp">
        <pc:chgData name="Li, Frankie" userId="S::frankie.li@childrens.harvard.edu::368e9055-504e-46fd-9215-381a33311b75" providerId="AD" clId="Web-{D0292082-0072-6FA9-8670-EB3FB78F8390}" dt="2026-03-23T16:57:20.556" v="43" actId="20577"/>
        <pc:sldMkLst>
          <pc:docMk/>
          <pc:sldMk cId="861033988" sldId="536"/>
        </pc:sldMkLst>
        <pc:spChg chg="mod">
          <ac:chgData name="Li, Frankie" userId="S::frankie.li@childrens.harvard.edu::368e9055-504e-46fd-9215-381a33311b75" providerId="AD" clId="Web-{D0292082-0072-6FA9-8670-EB3FB78F8390}" dt="2026-03-23T16:57:20.556" v="43" actId="20577"/>
          <ac:spMkLst>
            <pc:docMk/>
            <pc:sldMk cId="861033988" sldId="536"/>
            <ac:spMk id="9" creationId="{72C8AF37-20B5-6039-C07A-0A6471F1A1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0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A9B5A-D653-47C3-A8DA-0455404ADA8F}" type="datetimeFigureOut">
              <a:rPr lang="en-US" altLang="en-US"/>
              <a:pPr/>
              <a:t>3/26/26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658664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3BF00-73CC-4472-A075-8CF296DC3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26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1737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0"/>
            <a:ext cx="3996796" cy="351737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87EE9DF5-9D9A-460A-B25C-4772FF64A902}" type="datetimeFigureOut">
              <a:rPr lang="en-US" altLang="en-US"/>
              <a:pPr/>
              <a:t>3/26/26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9" tIns="46379" rIns="92759" bIns="463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73756"/>
            <a:ext cx="7378700" cy="2760345"/>
          </a:xfrm>
          <a:prstGeom prst="rect">
            <a:avLst/>
          </a:prstGeom>
        </p:spPr>
        <p:txBody>
          <a:bodyPr vert="horz" lIns="92759" tIns="46379" rIns="92759" bIns="4637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7117CD70-07C8-4CF6-8B46-397103215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059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84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F42CB-B73C-07BC-7218-803316F2C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E0489-DB7A-6D24-FC5B-1A4C81D8F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7BAEA-06A2-8B2A-8DDE-5CACDEA26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5E9B5-5AF5-CCA2-F3EF-93C770994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3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CC91A-E6B7-109B-05C9-966F05D8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DC79C-1C04-E13E-0231-28EE055E6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00350-9ADF-501B-97CF-A8002D9EC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30619-679B-8747-A43B-8D5EB5A08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24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8ACCD-6798-C243-BC7F-424D9B01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B9C543-CA4C-424B-A02D-6D6FD0F04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956560-FADA-074F-AA0B-2A365A187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38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7B694-8459-F242-B9E7-A7AFACD1C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CC0F4B-8777-5449-8F89-B03A84E7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5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4BE5A-95F1-FD43-8F28-16A0DC3CF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83833B-83A3-D74E-B7BB-1A47D0480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02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F2EA5-9134-B143-885F-F34F626A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948001-B7EE-4849-B821-828384D1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1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D30C2A-6212-494E-94CD-180E12B79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6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A1612C-81F1-6448-9874-1163A817538E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EC7FEE-7CDE-2A46-AFC2-E3422A098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02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587A9-4E24-F847-AC63-F9368C26A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CC641F3A-9551-6E4C-AD1C-C710FF942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4474" y="-1"/>
            <a:ext cx="3057525" cy="5727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A6E3CE4E-198E-8642-B634-548EC98899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2189" y="-1"/>
            <a:ext cx="2210882" cy="258451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209F795-F828-294C-8102-1DCD0D68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2189" y="2641599"/>
            <a:ext cx="2210882" cy="30861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77729C-2530-3B48-81B5-88C876F3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6"/>
            <a:ext cx="6220534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C3D91E-2440-3647-ADCC-A577C4102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03" y="5470602"/>
            <a:ext cx="6219825" cy="366712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/>
              <a:t>Photo Captions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B8DF5F-F2FF-4749-BFFE-2584E8B79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6219825" cy="3412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A03E02-DE5B-114D-A928-46937E4F8E85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EC42C-E309-324B-B2DB-424625851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9" y="7136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501063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BCB89C-D112-5F47-9420-B501CB1B376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7A14B1-9175-C245-A0B8-ACD995C7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743" y="365126"/>
            <a:ext cx="3131932" cy="628888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FC31C0-9398-D647-BA19-9D3454844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5743" y="1353312"/>
            <a:ext cx="3131932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71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2029E3-F3AA-3D4B-A35C-E64D1D81E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07992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1543DA-CE7C-914F-A0EF-D4614C23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24" y="365126"/>
            <a:ext cx="7118351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D191DE-A985-E241-9475-3AFC5FA66DE3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BF1A74-F5BF-154C-869E-5316A1F3F4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9324" y="1353312"/>
            <a:ext cx="7118351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02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FEDD25-7877-1746-80A1-667856CE1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170587B-09DA-8449-AF3A-8D0C10EC9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864" y="-14289"/>
            <a:ext cx="3643313" cy="3314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4F79D88-7311-FD4D-AF91-2FBD7617B5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1864" y="3363912"/>
            <a:ext cx="3643313" cy="225035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886916-F6B3-4545-BAF5-233CC0A62B31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73CB8AB-4172-4542-8076-989693AC6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80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E08B04-3B83-D94B-8620-9F883BD4F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A96B0-9BFC-714E-B7AB-372D96F3CCB4}"/>
              </a:ext>
            </a:extLst>
          </p:cNvPr>
          <p:cNvSpPr/>
          <p:nvPr userDrawn="1"/>
        </p:nvSpPr>
        <p:spPr>
          <a:xfrm>
            <a:off x="8502651" y="0"/>
            <a:ext cx="3689350" cy="596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136843-A5B6-0946-85F3-9EBB3EF9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25" y="365126"/>
            <a:ext cx="3067050" cy="1019174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9A61C3-EAEA-FD43-8917-DA2FD8AF16E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D740543-8032-D648-88FE-54DC3F91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93F6DB9-CD80-7E4C-A018-6C0D21F65C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0623" y="1353312"/>
            <a:ext cx="3067050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220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D30236-5C32-4143-A69A-CFF89DA9C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3D08E62-C9AC-5647-B428-31A08A64D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92B08A1-2BB5-6E46-85DB-11C5DFDA7D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28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8187E94B-744F-9B42-944B-10C69C682B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83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B982FBF-35C9-5649-AB6E-CAC2F958D0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46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11B71E-7CB7-0B4C-A610-6ACBF37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8480AD-7039-8D47-B33A-8694C3649D2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1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8862A-FBF3-0D40-AA52-320C768B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722484-CFE2-484F-8A95-88165DC44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219E289-DF87-564C-9057-5888B6640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75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55BCF-50D1-D74A-B673-1594107E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2D203-F458-B649-8BE8-3B5EA5106DF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1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9632E-D68C-424D-9BC9-128AE80C0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EF98D-DC75-E94C-A014-9F6254A94A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2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446B58-BE6C-A54C-8773-FBC432604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4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08616-FDD1-1A45-8077-72837E7CF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3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A636E-EAC1-FF45-98D3-F42EB1E1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EF48-D5A1-2541-AECE-E7ABE2265E14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7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F2A0F-084F-D540-9163-27DC55B9F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262F78-F9E9-9641-B0CA-3AB5D147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5C9E08-A58C-6548-9026-2E0EB5E5232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0EB6E8-832B-1243-9261-36676CB05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-5953"/>
            <a:ext cx="6096001" cy="5950751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588645-8667-AF45-A965-F4BE9F8E7B9B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96E447-7B87-A741-9CF8-F4D5F7271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7" y="1353312"/>
            <a:ext cx="5509324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56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474EF7-5F77-0F48-9F4B-423D64C50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0"/>
            <a:ext cx="6096001" cy="59447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596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91A4CF-B710-9241-965B-09B17D2FE9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999" cy="594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747E2F-B4AE-2F43-AD5B-12B671F59BB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3BAB7B-DB4D-9841-9C8A-DEC355503C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8596" y="1353312"/>
            <a:ext cx="5519077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4405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CF835D8-419E-944D-9607-56AFC7773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E9F42A9-A96C-8542-B75D-7A389ED04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6392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2BA2E7E-99AF-A844-A126-A70063A66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25121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FD7F039-6B57-C945-93FE-9880EAFFD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663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0408FE2-CED1-2044-98B3-994ECE243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79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300A6BE-9551-5346-94FE-9F4B2391B9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1308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0B1EF763-8CDE-E241-8E09-2AC48CC5D1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3850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312A262C-B763-A94F-B8C0-5B310B81AF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763" y="3284628"/>
            <a:ext cx="1245267" cy="1851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A6FC36B-D264-FE43-B752-6A485418D0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0037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41DE80-056C-D642-B53E-E92334DC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11349706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2EF1B05-CF57-B240-9601-7DA0DD16C139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4768-FB1F-014C-9FE1-3AC12292A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663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F66600F-611A-F048-A25D-40F2AAEDC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86170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C65B449-D54F-794A-AB9C-4929125A12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24678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934FFAF-F056-C342-8890-05F34658C4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3185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6AB4182-30DF-5140-8EDE-ACF5B08FB8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12844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9CC27FE-0905-9840-A790-D73499125E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51351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202AE9C-FD56-0844-8287-CF72C8B866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9859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03B653C-49FA-F44C-B06E-8CFA790DCB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28366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BF4B71-1CF1-0642-BB5A-2713CA0D68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2676" y="1353312"/>
            <a:ext cx="11331354" cy="1491488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980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BCF10-4E72-C947-A2B0-BBBFA39A4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9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39560-9187-2746-95B8-53C6F24AE3A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EABB529-56F1-2346-9501-62DEE81D7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6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2B1AA-4BB3-514B-B5C7-B02EBAF19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84EF9A-C363-E146-8FE1-587D3DB1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A186888-7EDB-A84D-B744-69587A903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71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E4388-84BA-6740-A7D8-A5D8FF55D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4CA1-849C-B144-B5A2-D5329B38B86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52D167-BE15-EA41-90FE-C8D8D6727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46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569E6-E236-954B-A2BD-FDCE49482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EDA5-25C0-2E45-B196-B797A0C82CF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7B8AC8-0112-AD4A-A5CF-2A5FCBD10F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654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538DA-FBF9-9E45-8698-D8D01AA67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C4BB-89CA-CA46-AE7E-1C4E7ECAC3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37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C540C4-C5AC-4344-8651-061C40906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C0F42D6-A581-7248-A63B-1B5A4D1160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350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1B08E-EC7D-D042-93A2-1BB457D2A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5CEDA9-0477-0C43-97B4-0B2FEF992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611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3811B-5492-3449-A238-2BB91A880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71067-5125-3C44-855E-B449830CC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96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F210A-2C29-B64B-8BD9-5BE5CDAFE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34BE66-104A-A943-A50F-5314C335362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95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icon holder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23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A0BA6-FD7A-4B41-ADF0-4EE1AFEDF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A9B0A1-10D2-7946-AA90-22344C2A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EDCA6FC-89FF-634E-8763-C4F701B6B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5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35332-F63D-2F48-BC83-ED324B56A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DF257D-58F7-5C48-A56D-26720C62F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7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297D-A325-7448-AA98-3F642B075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5B2C9-1A02-314F-981B-DC97BFA2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7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7FEFE-0374-2A49-AFD1-ADE35A857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EDAC68-FC97-A646-B1FC-3C7B6535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8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57499-2283-6340-9BF7-60B055E66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FCD19D-B462-F143-9AEA-77784DF1C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68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316BC-1193-E04B-B23E-3017E5015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9DC6A3-C26A-EE40-AD80-F65EC30E5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55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95" r:id="rId2"/>
    <p:sldLayoutId id="2147483753" r:id="rId3"/>
    <p:sldLayoutId id="2147483755" r:id="rId4"/>
    <p:sldLayoutId id="2147483744" r:id="rId5"/>
    <p:sldLayoutId id="2147483745" r:id="rId6"/>
    <p:sldLayoutId id="2147483746" r:id="rId7"/>
    <p:sldLayoutId id="2147483747" r:id="rId8"/>
    <p:sldLayoutId id="2147483749" r:id="rId9"/>
    <p:sldLayoutId id="2147483750" r:id="rId10"/>
    <p:sldLayoutId id="2147483754" r:id="rId11"/>
    <p:sldLayoutId id="2147483748" r:id="rId12"/>
    <p:sldLayoutId id="2147483709" r:id="rId13"/>
    <p:sldLayoutId id="2147483743" r:id="rId14"/>
    <p:sldLayoutId id="2147483710" r:id="rId15"/>
    <p:sldLayoutId id="2147483741" r:id="rId16"/>
    <p:sldLayoutId id="2147483711" r:id="rId17"/>
    <p:sldLayoutId id="2147483736" r:id="rId18"/>
    <p:sldLayoutId id="2147483742" r:id="rId19"/>
    <p:sldLayoutId id="2147483737" r:id="rId20"/>
    <p:sldLayoutId id="2147483756" r:id="rId21"/>
    <p:sldLayoutId id="2147483757" r:id="rId22"/>
    <p:sldLayoutId id="2147483796" r:id="rId23"/>
    <p:sldLayoutId id="2147483758" r:id="rId24"/>
    <p:sldLayoutId id="2147483740" r:id="rId25"/>
    <p:sldLayoutId id="2147483775" r:id="rId26"/>
    <p:sldLayoutId id="2147483738" r:id="rId27"/>
    <p:sldLayoutId id="2147483739" r:id="rId28"/>
    <p:sldLayoutId id="2147483759" r:id="rId29"/>
    <p:sldLayoutId id="2147483771" r:id="rId30"/>
    <p:sldLayoutId id="2147483772" r:id="rId31"/>
    <p:sldLayoutId id="2147483773" r:id="rId32"/>
    <p:sldLayoutId id="2147483792" r:id="rId33"/>
    <p:sldLayoutId id="2147483793" r:id="rId34"/>
    <p:sldLayoutId id="2147483794" r:id="rId35"/>
    <p:sldLayoutId id="2147483791" r:id="rId36"/>
    <p:sldLayoutId id="2147483797" r:id="rId3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ヒラギノ角ゴ Pro W3" pitchFamily="126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1pPr>
      <a:lvl2pPr marL="9144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2pPr>
      <a:lvl3pPr marL="13716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3pPr>
      <a:lvl4pPr marL="17145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4pPr>
      <a:lvl5pPr marL="21717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0ACE4-8394-FD59-71E8-CC1F7F421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04DE-D970-F161-E019-635588EF3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sz="1500"/>
            </a:br>
            <a:endParaRPr lang="en-US" sz="15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E1A71-5E72-26DC-3972-1FCA0C2CF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2875"/>
            <a:ext cx="12192000" cy="1524016"/>
          </a:xfrm>
        </p:spPr>
        <p:txBody>
          <a:bodyPr/>
          <a:lstStyle/>
          <a:p>
            <a:r>
              <a:rPr lang="en-US" sz="4800" b="1"/>
              <a:t>Clinical Research Facilities</a:t>
            </a:r>
            <a:endParaRPr lang="en-US" sz="4800"/>
          </a:p>
          <a:p>
            <a:r>
              <a:rPr lang="en-US" sz="4000"/>
              <a:t>Boston Children’s Hospital</a:t>
            </a:r>
          </a:p>
          <a:p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93938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E61CF-405B-2B41-B045-70B1E07B1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A9C0-B54E-602E-95F1-379B717D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6"/>
            <a:ext cx="9215876" cy="62888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Investigational Drug Services (IDS) Research Pharmacy</a:t>
            </a:r>
            <a:r>
              <a:rPr lang="en-US" sz="1600"/>
              <a:t> </a:t>
            </a:r>
            <a:endParaRPr lang="en-US" sz="15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33558A-964F-6AE2-C626-C35D12EA24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7" y="1353312"/>
            <a:ext cx="4207050" cy="3412722"/>
          </a:xfrm>
        </p:spPr>
        <p:txBody>
          <a:bodyPr/>
          <a:lstStyle/>
          <a:p>
            <a:r>
              <a:rPr lang="en-US" dirty="0">
                <a:ea typeface="ヒラギノ角ゴ Pro W3"/>
              </a:rPr>
              <a:t>The research pharmacy at BCH is only used for investigational products. IDS Pharmacy is in the dedicated research unit (CTRU).</a:t>
            </a:r>
          </a:p>
          <a:p>
            <a:endParaRPr lang="en-US" dirty="0">
              <a:ea typeface="ヒラギノ角ゴ Pro W3"/>
            </a:endParaRPr>
          </a:p>
          <a:p>
            <a:r>
              <a:rPr lang="en-US" dirty="0">
                <a:ea typeface="ヒラギノ角ゴ Pro W3"/>
              </a:rPr>
              <a:t>The pharmacy is temperature-controlled PDFs of temperature logs are available upon request.</a:t>
            </a:r>
          </a:p>
          <a:p>
            <a:endParaRPr lang="en-US" dirty="0">
              <a:ea typeface="ヒラギノ角ゴ Pro W3"/>
              <a:cs typeface="Calibri"/>
            </a:endParaRPr>
          </a:p>
          <a:p>
            <a:r>
              <a:rPr lang="en-US" dirty="0">
                <a:ea typeface="ヒラギノ角ゴ Pro W3"/>
              </a:rPr>
              <a:t>Combination safe and cold (i.e., refrigerators and freezers) storage available if needed.</a:t>
            </a:r>
            <a:endParaRPr lang="en-US" dirty="0">
              <a:ea typeface="ヒラギノ角ゴ Pro W3"/>
              <a:cs typeface="Calibri"/>
            </a:endParaRPr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38003D3-0FD5-3AAD-1C90-96EBF204E5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r="31136"/>
          <a:stretch>
            <a:fillRect/>
          </a:stretch>
        </p:blipFill>
        <p:spPr bwMode="auto">
          <a:xfrm rot="5400000">
            <a:off x="8176151" y="1466203"/>
            <a:ext cx="3672940" cy="374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7D7372-5D46-9A24-3445-B06D8B37A5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27027"/>
          <a:stretch>
            <a:fillRect/>
          </a:stretch>
        </p:blipFill>
        <p:spPr bwMode="auto">
          <a:xfrm rot="5400000">
            <a:off x="4440400" y="1964577"/>
            <a:ext cx="3672941" cy="27508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929C8-43A2-41C6-0DDD-9283158C0839}"/>
              </a:ext>
            </a:extLst>
          </p:cNvPr>
          <p:cNvSpPr txBox="1"/>
          <p:nvPr/>
        </p:nvSpPr>
        <p:spPr>
          <a:xfrm>
            <a:off x="8631280" y="5277115"/>
            <a:ext cx="27626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IDS Main Entrance and Badge Access </a:t>
            </a:r>
            <a:endParaRPr lang="en-US" sz="12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860A9-49FE-EB23-CE1A-47F56242569D}"/>
              </a:ext>
            </a:extLst>
          </p:cNvPr>
          <p:cNvSpPr txBox="1"/>
          <p:nvPr/>
        </p:nvSpPr>
        <p:spPr>
          <a:xfrm>
            <a:off x="4654076" y="5280283"/>
            <a:ext cx="32455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Controlled substance safe with badge access 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1933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53D0-1F05-FFA9-B977-2036B18C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IDS Research Pharmacy </a:t>
            </a:r>
            <a:r>
              <a:rPr lang="en-US" sz="2000"/>
              <a:t>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C189A-6F60-328A-6FBB-7236BE2D8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7842" y="2268275"/>
            <a:ext cx="4461462" cy="205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D9EAC2-B351-851E-DDFB-8E5ABCB03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4878" y="2268274"/>
            <a:ext cx="4461464" cy="20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CA11C-8A39-CC51-0712-DA85FC3DB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379" y="2268274"/>
            <a:ext cx="4461464" cy="20598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F57DD-FC45-815A-0770-9C67565C8F12}"/>
              </a:ext>
            </a:extLst>
          </p:cNvPr>
          <p:cNvSpPr txBox="1"/>
          <p:nvPr/>
        </p:nvSpPr>
        <p:spPr>
          <a:xfrm>
            <a:off x="9575521" y="5602382"/>
            <a:ext cx="10871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Supply Shelf </a:t>
            </a:r>
            <a:endParaRPr lang="en-US" sz="1200" i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A7054-6A93-37E8-2E39-83ADC180F5E4}"/>
              </a:ext>
            </a:extLst>
          </p:cNvPr>
          <p:cNvSpPr txBox="1"/>
          <p:nvPr/>
        </p:nvSpPr>
        <p:spPr>
          <a:xfrm>
            <a:off x="5252983" y="5602381"/>
            <a:ext cx="1682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Supply Shelf and Bins </a:t>
            </a:r>
            <a:endParaRPr lang="en-US" sz="1200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44FF-7856-B8E1-5A36-1ABB26C6F744}"/>
              </a:ext>
            </a:extLst>
          </p:cNvPr>
          <p:cNvSpPr txBox="1"/>
          <p:nvPr/>
        </p:nvSpPr>
        <p:spPr>
          <a:xfrm>
            <a:off x="1396392" y="5602380"/>
            <a:ext cx="13529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5C Refrigerator 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179763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57B90-F3D8-6579-B7B0-6B0D3D9B9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A663-24D6-A0FC-A00E-BB22568C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6"/>
            <a:ext cx="9215876" cy="62888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Clinical &amp; Translational Research Unit (CTRU) </a:t>
            </a:r>
            <a:endParaRPr lang="en-US" sz="15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C8AF37-20B5-6039-C07A-0A6471F1A1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7" y="1353312"/>
            <a:ext cx="5874485" cy="3412722"/>
          </a:xfrm>
        </p:spPr>
        <p:txBody>
          <a:bodyPr/>
          <a:lstStyle/>
          <a:p>
            <a:r>
              <a:rPr lang="en-US" dirty="0">
                <a:ea typeface="ヒラギノ角ゴ Pro W3"/>
              </a:rPr>
              <a:t>Study activities can be performed in a 6-bed designated outpatient research unit.</a:t>
            </a:r>
          </a:p>
          <a:p>
            <a:pPr marL="0" indent="0">
              <a:buNone/>
            </a:pPr>
            <a:endParaRPr lang="en-US" dirty="0">
              <a:ea typeface="ヒラギノ角ゴ Pro W3"/>
              <a:cs typeface="Calibri"/>
            </a:endParaRPr>
          </a:p>
          <a:p>
            <a:r>
              <a:rPr lang="en-US" dirty="0">
                <a:ea typeface="ヒラギノ角ゴ Pro W3"/>
              </a:rPr>
              <a:t>Each exam room is equipped with a bedside cardiorespiratory monitor to obtain vital signs. The unit has a standing scale and stadiometer and recumbent infant scale/length board and a 12-lead ECG machine.</a:t>
            </a:r>
          </a:p>
          <a:p>
            <a:pPr marL="0" indent="0">
              <a:buNone/>
            </a:pPr>
            <a:endParaRPr lang="en-US" dirty="0">
              <a:ea typeface="ヒラギノ角ゴ Pro W3"/>
            </a:endParaRPr>
          </a:p>
          <a:p>
            <a:r>
              <a:rPr lang="en-US" dirty="0">
                <a:ea typeface="ヒラギノ角ゴ Pro W3"/>
              </a:rPr>
              <a:t>Contains a fully stocked Code Cart for emergencies.</a:t>
            </a:r>
          </a:p>
          <a:p>
            <a:endParaRPr lang="en-US" dirty="0">
              <a:ea typeface="ヒラギノ角ゴ Pro W3"/>
              <a:cs typeface="Calibri"/>
            </a:endParaRPr>
          </a:p>
          <a:p>
            <a:r>
              <a:rPr lang="en-US" dirty="0">
                <a:ea typeface="ヒラギノ角ゴ Pro W3"/>
              </a:rPr>
              <a:t>The department also provides inpatient services for overnight research admissions. The CTRU also provides nutrition services by licensed dieticians.</a:t>
            </a:r>
            <a:endParaRPr lang="en-US" dirty="0">
              <a:ea typeface="ヒラギノ角ゴ Pro W3"/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AFBFB-33A9-55C8-1221-96C8C6C9CF0D}"/>
              </a:ext>
            </a:extLst>
          </p:cNvPr>
          <p:cNvSpPr txBox="1"/>
          <p:nvPr/>
        </p:nvSpPr>
        <p:spPr>
          <a:xfrm>
            <a:off x="8213715" y="5326115"/>
            <a:ext cx="20452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Clinic Space and Front Desk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268C36-310A-D176-33B5-DE3BD223C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r="13165"/>
          <a:stretch>
            <a:fillRect/>
          </a:stretch>
        </p:blipFill>
        <p:spPr bwMode="auto">
          <a:xfrm rot="5400000">
            <a:off x="7291078" y="925613"/>
            <a:ext cx="3890503" cy="4745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03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4DA0E-A780-4AB3-3BC2-52D2DD2ED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49DE-0E9C-49B3-E27B-52666CED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34" y="386392"/>
            <a:ext cx="11566779" cy="628888"/>
          </a:xfrm>
        </p:spPr>
        <p:txBody>
          <a:bodyPr/>
          <a:lstStyle/>
          <a:p>
            <a:r>
              <a:rPr lang="en-US"/>
              <a:t>CTRU </a:t>
            </a:r>
            <a:r>
              <a:rPr lang="en-US" sz="2000"/>
              <a:t>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5FB14-90F5-0204-F4FF-9D623209D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9" t="15569" b="-15569"/>
          <a:stretch>
            <a:fillRect/>
          </a:stretch>
        </p:blipFill>
        <p:spPr bwMode="auto">
          <a:xfrm rot="5400000">
            <a:off x="-149968" y="1117031"/>
            <a:ext cx="3828440" cy="46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C4BDF-D3CF-ECD7-6641-C548D0411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t="11899" r="17213"/>
          <a:stretch>
            <a:fillRect/>
          </a:stretch>
        </p:blipFill>
        <p:spPr bwMode="auto">
          <a:xfrm rot="5400000">
            <a:off x="4321030" y="1561169"/>
            <a:ext cx="3828439" cy="37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58707BD-687A-9A40-5CB7-2BC3D53F9886}"/>
              </a:ext>
            </a:extLst>
          </p:cNvPr>
          <p:cNvSpPr txBox="1"/>
          <p:nvPr/>
        </p:nvSpPr>
        <p:spPr>
          <a:xfrm>
            <a:off x="5748064" y="5370809"/>
            <a:ext cx="9743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 Exam Room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1B4FC6-D2DA-E65C-DB29-BF2F33E419B7}"/>
              </a:ext>
            </a:extLst>
          </p:cNvPr>
          <p:cNvSpPr txBox="1"/>
          <p:nvPr/>
        </p:nvSpPr>
        <p:spPr>
          <a:xfrm>
            <a:off x="1592130" y="5375536"/>
            <a:ext cx="1067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Consult Room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E4245F-A26F-E3FC-462C-F621EDA9A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>
            <a:fillRect/>
          </a:stretch>
        </p:blipFill>
        <p:spPr bwMode="auto">
          <a:xfrm rot="5400000">
            <a:off x="8277077" y="1631980"/>
            <a:ext cx="3828439" cy="35940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4476CF5-E3C2-3B33-194A-E1D23CBD3920}"/>
              </a:ext>
            </a:extLst>
          </p:cNvPr>
          <p:cNvSpPr txBox="1"/>
          <p:nvPr/>
        </p:nvSpPr>
        <p:spPr>
          <a:xfrm>
            <a:off x="8724620" y="5370809"/>
            <a:ext cx="3263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Standing Scale, Wheelchair Scale, Stadiometer </a:t>
            </a:r>
          </a:p>
        </p:txBody>
      </p:sp>
    </p:spTree>
    <p:extLst>
      <p:ext uri="{BB962C8B-B14F-4D97-AF65-F5344CB8AC3E}">
        <p14:creationId xmlns:p14="http://schemas.microsoft.com/office/powerpoint/2010/main" val="168400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A66B6-7B0E-2975-E8A0-B20FF226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DE3C-36F2-4886-2B25-80F28CBF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CTRU </a:t>
            </a:r>
            <a:r>
              <a:rPr lang="en-US" sz="2000"/>
              <a:t>(cont.)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A47AE-9B33-3DF7-E9E1-4D3FEF59699F}"/>
              </a:ext>
            </a:extLst>
          </p:cNvPr>
          <p:cNvSpPr txBox="1"/>
          <p:nvPr/>
        </p:nvSpPr>
        <p:spPr>
          <a:xfrm>
            <a:off x="5385902" y="5259238"/>
            <a:ext cx="857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 Code Cart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716C5-A4E8-63D6-DFCD-EFB52E8EA65F}"/>
              </a:ext>
            </a:extLst>
          </p:cNvPr>
          <p:cNvSpPr txBox="1"/>
          <p:nvPr/>
        </p:nvSpPr>
        <p:spPr>
          <a:xfrm>
            <a:off x="963814" y="5259238"/>
            <a:ext cx="2413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Bedside Cardiorespiratory Monitor and Emergency Equipment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827567-747D-183F-0ADB-F00C2A201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603" y="1692142"/>
            <a:ext cx="4010014" cy="300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2F79DC-F9FB-75D0-0716-D34346CB4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419" y="1681608"/>
            <a:ext cx="4010014" cy="300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DD4920-A24C-136F-34F6-C250ADDC6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3"/>
          <a:stretch>
            <a:fillRect/>
          </a:stretch>
        </p:blipFill>
        <p:spPr bwMode="auto">
          <a:xfrm rot="5400000">
            <a:off x="7734810" y="1410569"/>
            <a:ext cx="4010015" cy="35725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600940-C6F8-E4B3-F878-E1BF1C714943}"/>
              </a:ext>
            </a:extLst>
          </p:cNvPr>
          <p:cNvSpPr txBox="1"/>
          <p:nvPr/>
        </p:nvSpPr>
        <p:spPr>
          <a:xfrm>
            <a:off x="8207260" y="5258760"/>
            <a:ext cx="3065113" cy="492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569"/>
              </a:lnSpc>
              <a:spcAft>
                <a:spcPts val="80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Sample Processing Lab Space Centrifuges, 4C Refrigerator, and –20C Freezers </a:t>
            </a:r>
            <a:endParaRPr lang="en-US" sz="1200" b="0" i="1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3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53488-14AF-5CD6-67B4-09A8C0B69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31C9-3CBF-6AD8-5E7B-3BE17E15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CTRU </a:t>
            </a:r>
            <a:r>
              <a:rPr lang="en-US" sz="2000"/>
              <a:t>(cont.)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460829-3205-27F2-C6E5-9AF3853DF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8877" r="12581" b="-38877"/>
          <a:stretch>
            <a:fillRect/>
          </a:stretch>
        </p:blipFill>
        <p:spPr bwMode="auto">
          <a:xfrm rot="5400000">
            <a:off x="1288374" y="1535028"/>
            <a:ext cx="4179508" cy="358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CF1948-7E61-F880-1556-4F9036CAA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8"/>
          <a:stretch>
            <a:fillRect/>
          </a:stretch>
        </p:blipFill>
        <p:spPr bwMode="auto">
          <a:xfrm rot="5400000">
            <a:off x="-505279" y="2092191"/>
            <a:ext cx="4179507" cy="247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1993E3-3312-5760-5842-486F374F6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/>
          <a:stretch>
            <a:fillRect/>
          </a:stretch>
        </p:blipFill>
        <p:spPr bwMode="auto">
          <a:xfrm rot="5400000">
            <a:off x="8449969" y="1663377"/>
            <a:ext cx="3457486" cy="3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06930E-A472-6F80-BB7B-E48C130D5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/>
          <a:stretch>
            <a:fillRect/>
          </a:stretch>
        </p:blipFill>
        <p:spPr bwMode="auto">
          <a:xfrm rot="5400000">
            <a:off x="5113850" y="1844887"/>
            <a:ext cx="3457487" cy="2967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0EA8A8-799A-085E-E4BE-5C7FE7E5E666}"/>
              </a:ext>
            </a:extLst>
          </p:cNvPr>
          <p:cNvSpPr txBox="1"/>
          <p:nvPr/>
        </p:nvSpPr>
        <p:spPr>
          <a:xfrm>
            <a:off x="7691141" y="5147991"/>
            <a:ext cx="1644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Nutrition Prep Space </a:t>
            </a:r>
            <a:endParaRPr lang="en-US" sz="1200" i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E7A8C-4AAB-9377-6374-3756CD6F8877}"/>
              </a:ext>
            </a:extLst>
          </p:cNvPr>
          <p:cNvSpPr txBox="1"/>
          <p:nvPr/>
        </p:nvSpPr>
        <p:spPr>
          <a:xfrm>
            <a:off x="751605" y="5524852"/>
            <a:ext cx="41387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Nutrition Preparation &amp; Nutrition Storage Fridge and Freezer 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705225772"/>
      </p:ext>
    </p:extLst>
  </p:cSld>
  <p:clrMapOvr>
    <a:masterClrMapping/>
  </p:clrMapOvr>
</p:sld>
</file>

<file path=ppt/theme/theme1.xml><?xml version="1.0" encoding="utf-8"?>
<a:theme xmlns:a="http://schemas.openxmlformats.org/drawingml/2006/main" name="BostonChildrens_Template_Answers_2020">
  <a:themeElements>
    <a:clrScheme name="BCH">
      <a:dk1>
        <a:srgbClr val="3A3A3A"/>
      </a:dk1>
      <a:lt1>
        <a:srgbClr val="FFFFFF"/>
      </a:lt1>
      <a:dk2>
        <a:srgbClr val="003087"/>
      </a:dk2>
      <a:lt2>
        <a:srgbClr val="007DBA"/>
      </a:lt2>
      <a:accent1>
        <a:srgbClr val="74767B"/>
      </a:accent1>
      <a:accent2>
        <a:srgbClr val="41B6E6"/>
      </a:accent2>
      <a:accent3>
        <a:srgbClr val="C14991"/>
      </a:accent3>
      <a:accent4>
        <a:srgbClr val="68759C"/>
      </a:accent4>
      <a:accent5>
        <a:srgbClr val="618000"/>
      </a:accent5>
      <a:accent6>
        <a:srgbClr val="F2A900"/>
      </a:accent6>
      <a:hlink>
        <a:srgbClr val="007396"/>
      </a:hlink>
      <a:folHlink>
        <a:srgbClr val="E3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H_Answers_PPT_2021.pptx" id="{6328BC71-B21F-C748-B2C9-08AD5D295229}" vid="{A87AE9DF-0140-8C4F-A6F9-009AE4B23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BostonChildrens_Template_Answers_2020</Template>
  <TotalTime>0</TotalTime>
  <Words>248</Words>
  <Application>Microsoft Macintosh PowerPoint</Application>
  <PresentationFormat>Widescreen</PresentationFormat>
  <Paragraphs>38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Segoe UI</vt:lpstr>
      <vt:lpstr>Wingdings</vt:lpstr>
      <vt:lpstr>ヒラギノ角ゴ Pro W3</vt:lpstr>
      <vt:lpstr>BostonChildrens_Template_Answers_2020</vt:lpstr>
      <vt:lpstr> </vt:lpstr>
      <vt:lpstr>Investigational Drug Services (IDS) Research Pharmacy </vt:lpstr>
      <vt:lpstr>IDS Research Pharmacy (cont.)</vt:lpstr>
      <vt:lpstr>Clinical &amp; Translational Research Unit (CTRU) </vt:lpstr>
      <vt:lpstr>CTRU (cont.)</vt:lpstr>
      <vt:lpstr>CTRU (cont.)</vt:lpstr>
      <vt:lpstr>CTRU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Slides</dc:title>
  <dc:creator>Kolb, Margaret</dc:creator>
  <cp:lastModifiedBy>Crisostamo, Kaylyn</cp:lastModifiedBy>
  <cp:revision>4</cp:revision>
  <cp:lastPrinted>2020-05-07T14:37:14Z</cp:lastPrinted>
  <dcterms:created xsi:type="dcterms:W3CDTF">2021-08-23T17:41:11Z</dcterms:created>
  <dcterms:modified xsi:type="dcterms:W3CDTF">2026-03-26T14:33:35Z</dcterms:modified>
</cp:coreProperties>
</file>